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-48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4943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014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67312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7961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6630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25674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839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2850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0271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9683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357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00092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140501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7192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069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139034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1234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573F671-2B0B-4654-BD8A-2DA4D37DEACC}" type="datetimeFigureOut">
              <a:rPr lang="hr-HR" smtClean="0"/>
              <a:pPr/>
              <a:t>13.6.2018.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1F68EEC-AAEC-450A-9FCF-2036427F9A4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90666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van_VI_of_Russi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dnevnik.hr/vjenceslav1943/2014/08/1631792075/prvi-svjetski-rat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2.5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h.m.wikipedia.org/wiki/Drugi_svjetski_rat_u_Hrvatskoj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Otavic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CFC429-488A-4F1E-A15A-71FCECC27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9164" y="1197428"/>
            <a:ext cx="5955127" cy="4463144"/>
          </a:xfrm>
        </p:spPr>
        <p:txBody>
          <a:bodyPr anchor="ctr">
            <a:normAutofit/>
          </a:bodyPr>
          <a:lstStyle/>
          <a:p>
            <a:r>
              <a:rPr lang="hr-HR" sz="4800" dirty="0">
                <a:latin typeface="Chaparral Pro Light" panose="02060403030505090203" pitchFamily="18" charset="-18"/>
              </a:rPr>
              <a:t>IVAN</a:t>
            </a:r>
            <a:r>
              <a:rPr lang="hr-HR" sz="4800" dirty="0"/>
              <a:t> </a:t>
            </a:r>
            <a:r>
              <a:rPr lang="hr-HR" sz="4800" dirty="0">
                <a:latin typeface="Chaparral Pro Light" panose="02060403030505090203" pitchFamily="18" charset="-18"/>
              </a:rPr>
              <a:t>MEŠTROVIĆ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8CD745-4258-46FC-8DA8-E371B2113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5189" y="1197428"/>
            <a:ext cx="2546747" cy="4463143"/>
          </a:xfrm>
        </p:spPr>
        <p:txBody>
          <a:bodyPr anchor="ctr">
            <a:normAutofit/>
          </a:bodyPr>
          <a:lstStyle/>
          <a:p>
            <a:pPr algn="l"/>
            <a:r>
              <a:rPr lang="hr-HR" dirty="0"/>
              <a:t>ŽIVOTOPIS</a:t>
            </a:r>
          </a:p>
        </p:txBody>
      </p:sp>
    </p:spTree>
    <p:extLst>
      <p:ext uri="{BB962C8B-B14F-4D97-AF65-F5344CB8AC3E}">
        <p14:creationId xmlns:p14="http://schemas.microsoft.com/office/powerpoint/2010/main" xmlns="" val="2092352111"/>
      </p:ext>
    </p:extLst>
  </p:cSld>
  <p:clrMapOvr>
    <a:masterClrMapping/>
  </p:clrMapOvr>
  <p:transition spd="slow" advTm="3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E9DB07-FB19-4C30-AA9A-94936C04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DJETINJSTVO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88389F-879A-4263-88F8-984154313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hr-HR" dirty="0"/>
              <a:t>Ivan Meštrović rodio  se u Vrpolju kraj Slavonskog Broda, 15.8. 1883.godine.Po nacionalnosti je Hrvat.Svoje djetinjstvo proveo je u selu Otavice u Dalamciji.Rođen je u seoskoj katoličkoj obitelji,a njegova religioznost oblikovala se pod utjecajem pučke religioznosti,Biblije i kasnog Tolstoja.Sa 16 godina postao je šegrt majstora Pavla Bilinića.Brzo je razvio svoj talent.</a:t>
            </a:r>
          </a:p>
        </p:txBody>
      </p:sp>
      <p:pic>
        <p:nvPicPr>
          <p:cNvPr id="5" name="Picture 4" descr="A boy posing for a picture&#10;&#10;Description generated with very high confidence">
            <a:extLst>
              <a:ext uri="{FF2B5EF4-FFF2-40B4-BE49-F238E27FC236}">
                <a16:creationId xmlns="" xmlns:a16="http://schemas.microsoft.com/office/drawing/2014/main" id="{8C481D8A-9646-40F7-8ECE-8A2FF1C7C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86800" y="3429000"/>
            <a:ext cx="2507428" cy="2957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684487-7A1B-4153-B1D1-DEDF26C11711}"/>
              </a:ext>
            </a:extLst>
          </p:cNvPr>
          <p:cNvSpPr txBox="1"/>
          <p:nvPr/>
        </p:nvSpPr>
        <p:spPr>
          <a:xfrm>
            <a:off x="8686800" y="6386804"/>
            <a:ext cx="250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s://en.wikipedia.org/wiki/Ivan_VI_of_Russia"/>
              </a:rPr>
              <a:t>This Photo</a:t>
            </a:r>
            <a:r>
              <a:rPr lang="hr-HR" sz="900"/>
              <a:t> by Unknown Author is licensed under </a:t>
            </a:r>
            <a:r>
              <a:rPr lang="hr-HR" sz="900">
                <a:hlinkClick r:id="rId4" tooltip="https://creativecommons.org/licenses/by-sa/3.0/"/>
              </a:rPr>
              <a:t>CC BY-SA</a:t>
            </a:r>
            <a:endParaRPr lang="hr-HR" sz="90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A49FCA3-639B-4D2F-88E7-135E5BC54D9C}"/>
              </a:ext>
            </a:extLst>
          </p:cNvPr>
          <p:cNvSpPr txBox="1"/>
          <p:nvPr/>
        </p:nvSpPr>
        <p:spPr>
          <a:xfrm>
            <a:off x="5570376" y="6372808"/>
            <a:ext cx="2187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IVAN MEŠTROVIĆ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40901221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C48A8A-0D06-41A1-9B3B-C7957CE90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PRVI SVJETSKI RAT I NAKON PRVOG SVJETSKOG 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D08FE9-AFE0-4BC7-94A1-ECEA8BB2D2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Sarajevski atentat zatječe Meštrovića na izložbi gdje su izložena 34 njegova djela u Veneciji.Dok se vraćao u Split već je i tada osjećao da ga prate.Nakon što je došao u Split s ocem i suprugom Ružicom,njegov ga je prijatelj upozorio na opasnost da ga prate.Napustio je Split,domovinu i tako otišao talijanskim brodom u Italiju.Putovao je po svijetu i išao na mnoge,većinom engleske umjetničke izložbe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CA19F9F-243A-4DB6-A9B1-B3BC350DD4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/>
              <a:t>Ivan Meštrović se vratio kući nakon Prvog svjetskog rata i upoznao drugu ljubav s kojom se i oženio  Olgom Kesterčanek.Imali su četvero djece:Martu,Tvrtka,Mariju i </a:t>
            </a:r>
            <a:r>
              <a:rPr lang="hr-HR" dirty="0" err="1" smtClean="0"/>
              <a:t>Matu.Postao</a:t>
            </a:r>
            <a:r>
              <a:rPr lang="hr-HR" dirty="0" smtClean="0"/>
              <a:t> </a:t>
            </a:r>
            <a:r>
              <a:rPr lang="hr-HR" dirty="0"/>
              <a:t>je prof.na Visokoj u Zagrebu i nastavio praviti svoja </a:t>
            </a:r>
            <a:r>
              <a:rPr lang="hr-HR" dirty="0" smtClean="0"/>
              <a:t>djela. U </a:t>
            </a:r>
            <a:r>
              <a:rPr lang="hr-HR" dirty="0"/>
              <a:t>to vrijeme Meštrović je s </a:t>
            </a:r>
            <a:r>
              <a:rPr lang="hr-HR" dirty="0" err="1"/>
              <a:t>Jurjem</a:t>
            </a:r>
            <a:r>
              <a:rPr lang="hr-HR" dirty="0"/>
              <a:t> </a:t>
            </a:r>
            <a:r>
              <a:rPr lang="hr-HR" dirty="0" smtClean="0"/>
              <a:t>Škarpom </a:t>
            </a:r>
            <a:r>
              <a:rPr lang="hr-HR" dirty="0"/>
              <a:t>radio na mauzoleju obitelji </a:t>
            </a:r>
            <a:r>
              <a:rPr lang="hr-HR" dirty="0" smtClean="0"/>
              <a:t>Račić.</a:t>
            </a:r>
            <a:endParaRPr lang="hr-HR" dirty="0"/>
          </a:p>
        </p:txBody>
      </p:sp>
      <p:pic>
        <p:nvPicPr>
          <p:cNvPr id="6" name="Picture 5" descr="A body of water with smoke coming out of it&#10;&#10;Description generated with high confidence">
            <a:extLst>
              <a:ext uri="{FF2B5EF4-FFF2-40B4-BE49-F238E27FC236}">
                <a16:creationId xmlns="" xmlns:a16="http://schemas.microsoft.com/office/drawing/2014/main" id="{1D2AEAE4-ECBA-4838-B86B-F34FEF32A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46523" y="5057968"/>
            <a:ext cx="3053184" cy="14664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00D42F-2561-4F26-939E-E56D4A0CDC17}"/>
              </a:ext>
            </a:extLst>
          </p:cNvPr>
          <p:cNvSpPr txBox="1"/>
          <p:nvPr/>
        </p:nvSpPr>
        <p:spPr>
          <a:xfrm>
            <a:off x="8225021" y="6131767"/>
            <a:ext cx="3053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>
                <a:hlinkClick r:id="rId3" tooltip="http://blog.dnevnik.hr/vjenceslav1943/2014/08/1631792075/prvi-svjetski-rat.html"/>
              </a:rPr>
              <a:t>This Photo</a:t>
            </a:r>
            <a:r>
              <a:rPr lang="hr-HR" sz="900"/>
              <a:t> by Unknown Author is licensed under </a:t>
            </a:r>
            <a:r>
              <a:rPr lang="hr-HR" sz="900">
                <a:hlinkClick r:id="rId4" tooltip="https://creativecommons.org/licenses/by-nc-nd/2.5/"/>
              </a:rPr>
              <a:t>CC BY-NC-ND</a:t>
            </a:r>
            <a:endParaRPr lang="hr-HR" sz="9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440EAD6-BCDE-4103-8096-3F2B47C30666}"/>
              </a:ext>
            </a:extLst>
          </p:cNvPr>
          <p:cNvSpPr txBox="1"/>
          <p:nvPr/>
        </p:nvSpPr>
        <p:spPr>
          <a:xfrm>
            <a:off x="5859624" y="6248400"/>
            <a:ext cx="1685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Prvi svjetski rat</a:t>
            </a:r>
          </a:p>
        </p:txBody>
      </p:sp>
    </p:spTree>
    <p:extLst>
      <p:ext uri="{BB962C8B-B14F-4D97-AF65-F5344CB8AC3E}">
        <p14:creationId xmlns:p14="http://schemas.microsoft.com/office/powerpoint/2010/main" xmlns="" val="54643898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863DA1-F46E-49BC-9529-1B5B04C9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DRUGI SVJETSKI RAT I NAKON DRUGOG SVJETSKOG RATA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88F0C3-B4B0-4AD7-8F69-73051601C6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Tijekom drugog svjetskog rata,zbog svog antifašističkog stava,kada je osudio talijanski irendetizam prema Dalmaciji,kada je odbio Hitlerov poziv za posjetu Berlina tridesetih godina,ustaše su ga zatvorili na tri i pol mjeseca ( osudivši ga na smrt ).Pušten je 13.1. 1942.g.,a nakon toga je bio i u kućnom pritvoru do 12.3.1942.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339EB1D-4807-45C5-99BE-E346AF713D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/>
              <a:t>Titova Jugoslavija pozvala je Meštrovića da dođe živjeti natrag u Jugoslaviju,ali on nije htio živjeti u </a:t>
            </a:r>
            <a:r>
              <a:rPr lang="hr-HR" dirty="0" smtClean="0"/>
              <a:t>komunističkoj </a:t>
            </a:r>
            <a:r>
              <a:rPr lang="hr-HR" dirty="0"/>
              <a:t>zemlji.Sveučlište u Syracusi mu je 1946.godine ponudilo profesorsko mjesto i on se preselio u SAD.Na put u SAD krenuo je sa suprugom i sinom Matom 27.12.1946. godine , a u SAD je stigao 13.1.1947. godine.Na zahtjev jugoslavenskih kulturnih poslanika, poslao je 59 kipova.</a:t>
            </a:r>
          </a:p>
        </p:txBody>
      </p:sp>
      <p:pic>
        <p:nvPicPr>
          <p:cNvPr id="6" name="Picture 5" descr="A group of people on a train track with trees in the background&#10;&#10;Description generated with very high confidence">
            <a:extLst>
              <a:ext uri="{FF2B5EF4-FFF2-40B4-BE49-F238E27FC236}">
                <a16:creationId xmlns="" xmlns:a16="http://schemas.microsoft.com/office/drawing/2014/main" id="{D1A3D1EF-73B5-4AE2-B0B7-837928941E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13795" y="4807058"/>
            <a:ext cx="3010968" cy="1775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E5740FE-5E93-47AA-80BF-A2C8158BEC35}"/>
              </a:ext>
            </a:extLst>
          </p:cNvPr>
          <p:cNvSpPr txBox="1"/>
          <p:nvPr/>
        </p:nvSpPr>
        <p:spPr>
          <a:xfrm>
            <a:off x="4144710" y="6221338"/>
            <a:ext cx="2665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DRUGI SVJETSKI RAT</a:t>
            </a:r>
          </a:p>
        </p:txBody>
      </p:sp>
    </p:spTree>
    <p:extLst>
      <p:ext uri="{BB962C8B-B14F-4D97-AF65-F5344CB8AC3E}">
        <p14:creationId xmlns:p14="http://schemas.microsoft.com/office/powerpoint/2010/main" xmlns="" val="359782671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FA1DC89-A0F5-45CF-88CA-3755FB6A004A}"/>
              </a:ext>
            </a:extLst>
          </p:cNvPr>
          <p:cNvSpPr txBox="1"/>
          <p:nvPr/>
        </p:nvSpPr>
        <p:spPr>
          <a:xfrm>
            <a:off x="593211" y="550506"/>
            <a:ext cx="11005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KRAJ ŽIVOTA IVANA MEŠTROVIĆA I NJEGOVE DJECE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D60A0D-037B-4581-8FEA-60891A53E5BA}"/>
              </a:ext>
            </a:extLst>
          </p:cNvPr>
          <p:cNvSpPr txBox="1"/>
          <p:nvPr/>
        </p:nvSpPr>
        <p:spPr>
          <a:xfrm>
            <a:off x="237546" y="1683448"/>
            <a:ext cx="1159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Smrt Ivanove djece utjecala je na njegovu smrt.Ivanova kći Marta umrla je 1949.godine u 24. godini života,a Ivanov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3938D3-54A4-4612-ABEC-14F5A4973770}"/>
              </a:ext>
            </a:extLst>
          </p:cNvPr>
          <p:cNvSpPr txBox="1"/>
          <p:nvPr/>
        </p:nvSpPr>
        <p:spPr>
          <a:xfrm>
            <a:off x="256911" y="2062214"/>
            <a:ext cx="11023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Sin Tvrtko ubio se 23.9.1961.godine.Meštrović je napravio 4 glinene skulpture kako bi obilježio smrt svoje djece.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980B2B5-625B-43F3-B511-E2D5251C5670}"/>
              </a:ext>
            </a:extLst>
          </p:cNvPr>
          <p:cNvSpPr txBox="1"/>
          <p:nvPr/>
        </p:nvSpPr>
        <p:spPr>
          <a:xfrm>
            <a:off x="239819" y="2480414"/>
            <a:ext cx="10771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Napravio je </a:t>
            </a:r>
            <a:r>
              <a:rPr lang="hr-HR" dirty="0">
                <a:latin typeface="Chaparral Pro Light" panose="02060403030505090203" pitchFamily="18" charset="-18"/>
              </a:rPr>
              <a:t>Autoportret</a:t>
            </a:r>
            <a:r>
              <a:rPr lang="hr-HR" dirty="0"/>
              <a:t>, uplakanog oca,</a:t>
            </a:r>
            <a:r>
              <a:rPr lang="hr-HR" dirty="0">
                <a:latin typeface="Chaparral Pro Light" panose="02060403030505090203" pitchFamily="18" charset="-18"/>
              </a:rPr>
              <a:t>Staroga oca tužnoga zbog smrti sina,Otac se oprašta od sina u zagrljaju i majka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6507BB-EEC0-4E10-8AE2-B923D2B91EA9}"/>
              </a:ext>
            </a:extLst>
          </p:cNvPr>
          <p:cNvSpPr txBox="1"/>
          <p:nvPr/>
        </p:nvSpPr>
        <p:spPr>
          <a:xfrm>
            <a:off x="256911" y="2837940"/>
            <a:ext cx="1098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latin typeface="Chaparral Pro Light" panose="02060403030505090203" pitchFamily="18" charset="-18"/>
              </a:rPr>
              <a:t>se  nježnim poljupcem oprašta od preminule kćeri</a:t>
            </a:r>
            <a:r>
              <a:rPr lang="hr-HR" dirty="0"/>
              <a:t>.Neposredno pred smrt napravio je skulpturu </a:t>
            </a:r>
            <a:r>
              <a:rPr lang="hr-HR" dirty="0">
                <a:latin typeface="Chaparral Pro Light" panose="02060403030505090203" pitchFamily="18" charset="-18"/>
              </a:rPr>
              <a:t>Pieta. </a:t>
            </a:r>
            <a:r>
              <a:rPr lang="hr-HR" dirty="0"/>
              <a:t>Nekoliko mjeseci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C4447A6-B224-41FA-AC1D-340E84069F6E}"/>
              </a:ext>
            </a:extLst>
          </p:cNvPr>
          <p:cNvSpPr txBox="1"/>
          <p:nvPr/>
        </p:nvSpPr>
        <p:spPr>
          <a:xfrm>
            <a:off x="276276" y="3174227"/>
            <a:ext cx="1080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nakon smrti sina, Ivan Meštrović je umro u svojoj 79. godini života, u gradu South Band, u državi Indijani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B2FE8F-87F5-4FEE-9E32-4A1500F93D2E}"/>
              </a:ext>
            </a:extLst>
          </p:cNvPr>
          <p:cNvSpPr txBox="1"/>
          <p:nvPr/>
        </p:nvSpPr>
        <p:spPr>
          <a:xfrm>
            <a:off x="237546" y="3523607"/>
            <a:ext cx="11821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(SAD). Pokopan je 24. siječnja 1962. godine u crkvi Presvetog Otkupitelja u Otavicama, u mauzoleju obitelji Meštrović.</a:t>
            </a:r>
          </a:p>
        </p:txBody>
      </p:sp>
      <p:pic>
        <p:nvPicPr>
          <p:cNvPr id="12" name="Picture 11" descr="A large stone building&#10;&#10;Description generated with very high confidence">
            <a:extLst>
              <a:ext uri="{FF2B5EF4-FFF2-40B4-BE49-F238E27FC236}">
                <a16:creationId xmlns="" xmlns:a16="http://schemas.microsoft.com/office/drawing/2014/main" id="{C311FA53-40FD-4B75-9383-5A85AC7A3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8987" y="3990323"/>
            <a:ext cx="4234298" cy="27468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1CDCFA4-94B2-4322-9821-B7DAC6EE18DE}"/>
              </a:ext>
            </a:extLst>
          </p:cNvPr>
          <p:cNvSpPr txBox="1"/>
          <p:nvPr/>
        </p:nvSpPr>
        <p:spPr>
          <a:xfrm>
            <a:off x="794362" y="6414043"/>
            <a:ext cx="5683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MAUZOLEJ IVANA MEŠTROVIĆA U OTAVICAMA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64875800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106FF5-FC28-4B58-85AC-518BCE81EB65}"/>
              </a:ext>
            </a:extLst>
          </p:cNvPr>
          <p:cNvSpPr txBox="1"/>
          <p:nvPr/>
        </p:nvSpPr>
        <p:spPr>
          <a:xfrm>
            <a:off x="989901" y="1442907"/>
            <a:ext cx="68224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dirty="0">
                <a:solidFill>
                  <a:srgbClr val="FF0000"/>
                </a:solidFill>
                <a:latin typeface="Brush Script Std" panose="03060802040607070404" pitchFamily="66" charset="0"/>
              </a:rPr>
              <a:t>HVALA NA PAŽNJI !</a:t>
            </a:r>
          </a:p>
        </p:txBody>
      </p:sp>
    </p:spTree>
    <p:extLst>
      <p:ext uri="{BB962C8B-B14F-4D97-AF65-F5344CB8AC3E}">
        <p14:creationId xmlns:p14="http://schemas.microsoft.com/office/powerpoint/2010/main" xmlns="" val="30615089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157</TotalTime>
  <Words>466</Words>
  <Application>Microsoft Office PowerPoint</Application>
  <PresentationFormat>Prilagođeno</PresentationFormat>
  <Paragraphs>24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Slate</vt:lpstr>
      <vt:lpstr>IVAN MEŠTROVIĆ</vt:lpstr>
      <vt:lpstr>DJETINJSTVO</vt:lpstr>
      <vt:lpstr>PRVI SVJETSKI RAT I NAKON PRVOG SVJETSKOG RATA</vt:lpstr>
      <vt:lpstr>DRUGI SVJETSKI RAT I NAKON DRUGOG SVJETSKOG RATA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IVAN MEŠTROVIĆ</dc:title>
  <dc:creator>Vedran</dc:creator>
  <cp:lastModifiedBy>Gradac</cp:lastModifiedBy>
  <cp:revision>17</cp:revision>
  <cp:lastPrinted>2018-06-11T15:59:46Z</cp:lastPrinted>
  <dcterms:created xsi:type="dcterms:W3CDTF">2018-06-11T13:48:36Z</dcterms:created>
  <dcterms:modified xsi:type="dcterms:W3CDTF">2018-06-13T06:08:08Z</dcterms:modified>
</cp:coreProperties>
</file>